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8" r:id="rId3"/>
    <p:sldId id="299" r:id="rId4"/>
    <p:sldId id="284" r:id="rId5"/>
    <p:sldId id="285" r:id="rId6"/>
    <p:sldId id="301" r:id="rId7"/>
    <p:sldId id="300" r:id="rId8"/>
    <p:sldId id="302" r:id="rId9"/>
    <p:sldId id="325" r:id="rId10"/>
    <p:sldId id="303" r:id="rId11"/>
    <p:sldId id="324" r:id="rId12"/>
    <p:sldId id="326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47" r:id="rId21"/>
    <p:sldId id="315" r:id="rId22"/>
    <p:sldId id="349" r:id="rId23"/>
    <p:sldId id="350" r:id="rId24"/>
    <p:sldId id="322" r:id="rId25"/>
    <p:sldId id="351" r:id="rId26"/>
    <p:sldId id="323" r:id="rId27"/>
    <p:sldId id="352" r:id="rId28"/>
    <p:sldId id="361" r:id="rId29"/>
    <p:sldId id="327" r:id="rId30"/>
    <p:sldId id="329" r:id="rId31"/>
    <p:sldId id="330" r:id="rId32"/>
    <p:sldId id="343" r:id="rId33"/>
    <p:sldId id="276" r:id="rId34"/>
    <p:sldId id="278" r:id="rId35"/>
    <p:sldId id="277" r:id="rId36"/>
    <p:sldId id="279" r:id="rId37"/>
    <p:sldId id="345" r:id="rId38"/>
    <p:sldId id="346" r:id="rId39"/>
    <p:sldId id="353" r:id="rId40"/>
    <p:sldId id="355" r:id="rId41"/>
    <p:sldId id="358" r:id="rId42"/>
    <p:sldId id="360" r:id="rId43"/>
    <p:sldId id="294" r:id="rId44"/>
    <p:sldId id="295" r:id="rId45"/>
    <p:sldId id="332" r:id="rId46"/>
    <p:sldId id="333" r:id="rId47"/>
    <p:sldId id="334" r:id="rId48"/>
    <p:sldId id="316" r:id="rId49"/>
    <p:sldId id="335" r:id="rId50"/>
    <p:sldId id="336" r:id="rId51"/>
    <p:sldId id="337" r:id="rId52"/>
    <p:sldId id="338" r:id="rId53"/>
    <p:sldId id="297" r:id="rId54"/>
    <p:sldId id="317" r:id="rId55"/>
    <p:sldId id="318" r:id="rId56"/>
    <p:sldId id="339" r:id="rId57"/>
    <p:sldId id="340" r:id="rId58"/>
    <p:sldId id="341" r:id="rId59"/>
    <p:sldId id="342" r:id="rId60"/>
    <p:sldId id="331" r:id="rId61"/>
    <p:sldId id="354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717" autoAdjust="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7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FB662-D348-4DA2-AC59-7AB96080ED0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9076B0-4CA1-48C5-8D21-F116532146B8}">
      <dgm:prSet phldrT="[Текст]" custT="1"/>
      <dgm:spPr/>
      <dgm:t>
        <a:bodyPr/>
        <a:lstStyle/>
        <a:p>
          <a:r>
            <a:rPr lang="ru-RU" sz="2400" dirty="0" smtClean="0"/>
            <a:t>«Умелые руки»</a:t>
          </a:r>
          <a:endParaRPr lang="ru-RU" sz="2400" dirty="0"/>
        </a:p>
      </dgm:t>
    </dgm:pt>
    <dgm:pt modelId="{93D7AED9-1771-4B59-B754-F19E69B8F81A}" type="parTrans" cxnId="{DFD2D228-C626-43E5-BDE0-315406AD6E51}">
      <dgm:prSet/>
      <dgm:spPr/>
      <dgm:t>
        <a:bodyPr/>
        <a:lstStyle/>
        <a:p>
          <a:endParaRPr lang="ru-RU"/>
        </a:p>
      </dgm:t>
    </dgm:pt>
    <dgm:pt modelId="{D70E434B-2E32-4435-A485-3591090413E2}" type="sibTrans" cxnId="{DFD2D228-C626-43E5-BDE0-315406AD6E51}">
      <dgm:prSet/>
      <dgm:spPr/>
      <dgm:t>
        <a:bodyPr/>
        <a:lstStyle/>
        <a:p>
          <a:endParaRPr lang="ru-RU"/>
        </a:p>
      </dgm:t>
    </dgm:pt>
    <dgm:pt modelId="{6BA44E9B-7F8E-4C00-8BFF-F99C2D1B6823}">
      <dgm:prSet phldrT="[Текст]"/>
      <dgm:spPr/>
      <dgm:t>
        <a:bodyPr/>
        <a:lstStyle/>
        <a:p>
          <a:r>
            <a:rPr lang="ru-RU" dirty="0" smtClean="0"/>
            <a:t>«Ностальгия»</a:t>
          </a:r>
          <a:endParaRPr lang="ru-RU" dirty="0"/>
        </a:p>
      </dgm:t>
    </dgm:pt>
    <dgm:pt modelId="{224ABE53-AAB0-4451-A0D9-70AB1B5CA407}" type="parTrans" cxnId="{ED084F6C-32E4-45FC-BFEC-F0386BFB6C10}">
      <dgm:prSet/>
      <dgm:spPr/>
      <dgm:t>
        <a:bodyPr/>
        <a:lstStyle/>
        <a:p>
          <a:endParaRPr lang="ru-RU"/>
        </a:p>
      </dgm:t>
    </dgm:pt>
    <dgm:pt modelId="{148D556A-0F7F-4F44-B7ED-810401B6EB19}" type="sibTrans" cxnId="{ED084F6C-32E4-45FC-BFEC-F0386BFB6C10}">
      <dgm:prSet/>
      <dgm:spPr/>
      <dgm:t>
        <a:bodyPr/>
        <a:lstStyle/>
        <a:p>
          <a:endParaRPr lang="ru-RU"/>
        </a:p>
      </dgm:t>
    </dgm:pt>
    <dgm:pt modelId="{64DDA05F-CEE3-43B5-9C84-EFD226864D79}">
      <dgm:prSet phldrT="[Текст]"/>
      <dgm:spPr/>
      <dgm:t>
        <a:bodyPr/>
        <a:lstStyle/>
        <a:p>
          <a:r>
            <a:rPr lang="ru-RU" dirty="0" smtClean="0"/>
            <a:t>«Гарденотерапия»</a:t>
          </a:r>
          <a:endParaRPr lang="ru-RU" dirty="0"/>
        </a:p>
      </dgm:t>
    </dgm:pt>
    <dgm:pt modelId="{F1B1ED89-53C9-4CAD-924C-6A4CFBE66B4C}" type="parTrans" cxnId="{A6706C6D-AA8E-4969-960A-37FA33775320}">
      <dgm:prSet/>
      <dgm:spPr/>
      <dgm:t>
        <a:bodyPr/>
        <a:lstStyle/>
        <a:p>
          <a:endParaRPr lang="ru-RU"/>
        </a:p>
      </dgm:t>
    </dgm:pt>
    <dgm:pt modelId="{8BAC6D24-4479-43E6-B037-5022B30D9ADD}" type="sibTrans" cxnId="{A6706C6D-AA8E-4969-960A-37FA33775320}">
      <dgm:prSet/>
      <dgm:spPr/>
      <dgm:t>
        <a:bodyPr/>
        <a:lstStyle/>
        <a:p>
          <a:endParaRPr lang="ru-RU"/>
        </a:p>
      </dgm:t>
    </dgm:pt>
    <dgm:pt modelId="{D05D9248-1261-42AC-987E-698ECF9910F0}">
      <dgm:prSet phldrT="[Текст]"/>
      <dgm:spPr/>
      <dgm:t>
        <a:bodyPr/>
        <a:lstStyle/>
        <a:p>
          <a:r>
            <a:rPr lang="ru-RU" dirty="0" smtClean="0"/>
            <a:t>«Любители песни»</a:t>
          </a:r>
          <a:endParaRPr lang="ru-RU" dirty="0"/>
        </a:p>
      </dgm:t>
    </dgm:pt>
    <dgm:pt modelId="{764AF9A1-7D86-425D-A899-B9D2536DF664}" type="parTrans" cxnId="{67E25629-B2EE-470D-A5A9-0AC84340A598}">
      <dgm:prSet/>
      <dgm:spPr/>
      <dgm:t>
        <a:bodyPr/>
        <a:lstStyle/>
        <a:p>
          <a:endParaRPr lang="ru-RU"/>
        </a:p>
      </dgm:t>
    </dgm:pt>
    <dgm:pt modelId="{C4E56840-FBF4-4D90-80F2-B7AF2B89A0F9}" type="sibTrans" cxnId="{67E25629-B2EE-470D-A5A9-0AC84340A598}">
      <dgm:prSet/>
      <dgm:spPr/>
      <dgm:t>
        <a:bodyPr/>
        <a:lstStyle/>
        <a:p>
          <a:endParaRPr lang="ru-RU"/>
        </a:p>
      </dgm:t>
    </dgm:pt>
    <dgm:pt modelId="{C4EC1CA5-CFAA-4C96-8FD4-2E4A2F4CBAF6}">
      <dgm:prSet phldrT="[Текст]"/>
      <dgm:spPr/>
      <dgm:t>
        <a:bodyPr/>
        <a:lstStyle/>
        <a:p>
          <a:r>
            <a:rPr lang="ru-RU" dirty="0" smtClean="0"/>
            <a:t>«Музыкотерапия»</a:t>
          </a:r>
          <a:endParaRPr lang="ru-RU" dirty="0"/>
        </a:p>
      </dgm:t>
    </dgm:pt>
    <dgm:pt modelId="{52B49C7F-E6D4-4CC8-9628-7303855662B3}" type="parTrans" cxnId="{4DE81CD5-846F-40A9-886A-AC80C0BEAAB2}">
      <dgm:prSet/>
      <dgm:spPr/>
      <dgm:t>
        <a:bodyPr/>
        <a:lstStyle/>
        <a:p>
          <a:endParaRPr lang="ru-RU"/>
        </a:p>
      </dgm:t>
    </dgm:pt>
    <dgm:pt modelId="{C30CCD13-33A7-4D06-BDD0-471EBC70F980}" type="sibTrans" cxnId="{4DE81CD5-846F-40A9-886A-AC80C0BEAAB2}">
      <dgm:prSet/>
      <dgm:spPr/>
      <dgm:t>
        <a:bodyPr/>
        <a:lstStyle/>
        <a:p>
          <a:endParaRPr lang="ru-RU"/>
        </a:p>
      </dgm:t>
    </dgm:pt>
    <dgm:pt modelId="{FAC39F59-5B37-46CF-BD3E-DF3B62A63FAB}" type="pres">
      <dgm:prSet presAssocID="{BC8FB662-D348-4DA2-AC59-7AB96080ED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3D89E0-A8C0-4A5C-97E6-C93165DBC08C}" type="pres">
      <dgm:prSet presAssocID="{879076B0-4CA1-48C5-8D21-F116532146B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2395E-27C4-42D6-8E31-A1DF5441DFF2}" type="pres">
      <dgm:prSet presAssocID="{D70E434B-2E32-4435-A485-3591090413E2}" presName="sibTrans" presStyleCnt="0"/>
      <dgm:spPr/>
    </dgm:pt>
    <dgm:pt modelId="{1D3E16E1-D52D-4D84-BDF8-14139144206C}" type="pres">
      <dgm:prSet presAssocID="{6BA44E9B-7F8E-4C00-8BFF-F99C2D1B682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35B9D-FA91-4F5E-B875-60CA486463D3}" type="pres">
      <dgm:prSet presAssocID="{148D556A-0F7F-4F44-B7ED-810401B6EB19}" presName="sibTrans" presStyleCnt="0"/>
      <dgm:spPr/>
    </dgm:pt>
    <dgm:pt modelId="{8AED91CE-13DB-457C-B1C3-D199852696E1}" type="pres">
      <dgm:prSet presAssocID="{64DDA05F-CEE3-43B5-9C84-EFD226864D7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318D6D-E5BE-4260-BD04-CB8C2F1A01CD}" type="pres">
      <dgm:prSet presAssocID="{8BAC6D24-4479-43E6-B037-5022B30D9ADD}" presName="sibTrans" presStyleCnt="0"/>
      <dgm:spPr/>
    </dgm:pt>
    <dgm:pt modelId="{70172F14-9892-49EC-808E-4CA72702F801}" type="pres">
      <dgm:prSet presAssocID="{D05D9248-1261-42AC-987E-698ECF9910F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7012D-D767-4593-BF3D-53E2ED8BFDE1}" type="pres">
      <dgm:prSet presAssocID="{C4E56840-FBF4-4D90-80F2-B7AF2B89A0F9}" presName="sibTrans" presStyleCnt="0"/>
      <dgm:spPr/>
    </dgm:pt>
    <dgm:pt modelId="{9C780FCA-C23C-4A96-B16D-B70E7E5E2EE5}" type="pres">
      <dgm:prSet presAssocID="{C4EC1CA5-CFAA-4C96-8FD4-2E4A2F4CBA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D2D228-C626-43E5-BDE0-315406AD6E51}" srcId="{BC8FB662-D348-4DA2-AC59-7AB96080ED0D}" destId="{879076B0-4CA1-48C5-8D21-F116532146B8}" srcOrd="0" destOrd="0" parTransId="{93D7AED9-1771-4B59-B754-F19E69B8F81A}" sibTransId="{D70E434B-2E32-4435-A485-3591090413E2}"/>
    <dgm:cxn modelId="{4DE81CD5-846F-40A9-886A-AC80C0BEAAB2}" srcId="{BC8FB662-D348-4DA2-AC59-7AB96080ED0D}" destId="{C4EC1CA5-CFAA-4C96-8FD4-2E4A2F4CBAF6}" srcOrd="4" destOrd="0" parTransId="{52B49C7F-E6D4-4CC8-9628-7303855662B3}" sibTransId="{C30CCD13-33A7-4D06-BDD0-471EBC70F980}"/>
    <dgm:cxn modelId="{0DFC1F77-CD1F-4977-979B-E1E9CE9D0D11}" type="presOf" srcId="{D05D9248-1261-42AC-987E-698ECF9910F0}" destId="{70172F14-9892-49EC-808E-4CA72702F801}" srcOrd="0" destOrd="0" presId="urn:microsoft.com/office/officeart/2005/8/layout/default"/>
    <dgm:cxn modelId="{67E25629-B2EE-470D-A5A9-0AC84340A598}" srcId="{BC8FB662-D348-4DA2-AC59-7AB96080ED0D}" destId="{D05D9248-1261-42AC-987E-698ECF9910F0}" srcOrd="3" destOrd="0" parTransId="{764AF9A1-7D86-425D-A899-B9D2536DF664}" sibTransId="{C4E56840-FBF4-4D90-80F2-B7AF2B89A0F9}"/>
    <dgm:cxn modelId="{ED084F6C-32E4-45FC-BFEC-F0386BFB6C10}" srcId="{BC8FB662-D348-4DA2-AC59-7AB96080ED0D}" destId="{6BA44E9B-7F8E-4C00-8BFF-F99C2D1B6823}" srcOrd="1" destOrd="0" parTransId="{224ABE53-AAB0-4451-A0D9-70AB1B5CA407}" sibTransId="{148D556A-0F7F-4F44-B7ED-810401B6EB19}"/>
    <dgm:cxn modelId="{7DB31641-2A0E-41DA-9114-D19D92120A27}" type="presOf" srcId="{879076B0-4CA1-48C5-8D21-F116532146B8}" destId="{143D89E0-A8C0-4A5C-97E6-C93165DBC08C}" srcOrd="0" destOrd="0" presId="urn:microsoft.com/office/officeart/2005/8/layout/default"/>
    <dgm:cxn modelId="{A6706C6D-AA8E-4969-960A-37FA33775320}" srcId="{BC8FB662-D348-4DA2-AC59-7AB96080ED0D}" destId="{64DDA05F-CEE3-43B5-9C84-EFD226864D79}" srcOrd="2" destOrd="0" parTransId="{F1B1ED89-53C9-4CAD-924C-6A4CFBE66B4C}" sibTransId="{8BAC6D24-4479-43E6-B037-5022B30D9ADD}"/>
    <dgm:cxn modelId="{41F103AF-D70C-419D-BF73-0D11F889A4FD}" type="presOf" srcId="{C4EC1CA5-CFAA-4C96-8FD4-2E4A2F4CBAF6}" destId="{9C780FCA-C23C-4A96-B16D-B70E7E5E2EE5}" srcOrd="0" destOrd="0" presId="urn:microsoft.com/office/officeart/2005/8/layout/default"/>
    <dgm:cxn modelId="{01ADDD2F-F4F8-4053-B0DA-820FE47C0B10}" type="presOf" srcId="{6BA44E9B-7F8E-4C00-8BFF-F99C2D1B6823}" destId="{1D3E16E1-D52D-4D84-BDF8-14139144206C}" srcOrd="0" destOrd="0" presId="urn:microsoft.com/office/officeart/2005/8/layout/default"/>
    <dgm:cxn modelId="{3C4BF840-455B-43BC-BA95-9C65C7532311}" type="presOf" srcId="{64DDA05F-CEE3-43B5-9C84-EFD226864D79}" destId="{8AED91CE-13DB-457C-B1C3-D199852696E1}" srcOrd="0" destOrd="0" presId="urn:microsoft.com/office/officeart/2005/8/layout/default"/>
    <dgm:cxn modelId="{F4513F69-ECE2-48BF-8905-7E99A3A81ADC}" type="presOf" srcId="{BC8FB662-D348-4DA2-AC59-7AB96080ED0D}" destId="{FAC39F59-5B37-46CF-BD3E-DF3B62A63FAB}" srcOrd="0" destOrd="0" presId="urn:microsoft.com/office/officeart/2005/8/layout/default"/>
    <dgm:cxn modelId="{64D50438-EEF8-4458-AD45-0941883FCB98}" type="presParOf" srcId="{FAC39F59-5B37-46CF-BD3E-DF3B62A63FAB}" destId="{143D89E0-A8C0-4A5C-97E6-C93165DBC08C}" srcOrd="0" destOrd="0" presId="urn:microsoft.com/office/officeart/2005/8/layout/default"/>
    <dgm:cxn modelId="{78FA468A-4658-4359-8F0D-2EFAEDBC5D9D}" type="presParOf" srcId="{FAC39F59-5B37-46CF-BD3E-DF3B62A63FAB}" destId="{4272395E-27C4-42D6-8E31-A1DF5441DFF2}" srcOrd="1" destOrd="0" presId="urn:microsoft.com/office/officeart/2005/8/layout/default"/>
    <dgm:cxn modelId="{26E67F17-27C2-418D-97F7-A5C9BCBEE52F}" type="presParOf" srcId="{FAC39F59-5B37-46CF-BD3E-DF3B62A63FAB}" destId="{1D3E16E1-D52D-4D84-BDF8-14139144206C}" srcOrd="2" destOrd="0" presId="urn:microsoft.com/office/officeart/2005/8/layout/default"/>
    <dgm:cxn modelId="{A8E6AD3B-0493-48BE-A068-56DD2E1D8CF7}" type="presParOf" srcId="{FAC39F59-5B37-46CF-BD3E-DF3B62A63FAB}" destId="{E3235B9D-FA91-4F5E-B875-60CA486463D3}" srcOrd="3" destOrd="0" presId="urn:microsoft.com/office/officeart/2005/8/layout/default"/>
    <dgm:cxn modelId="{5EDFF871-C38A-4857-AF78-37F1C7A45608}" type="presParOf" srcId="{FAC39F59-5B37-46CF-BD3E-DF3B62A63FAB}" destId="{8AED91CE-13DB-457C-B1C3-D199852696E1}" srcOrd="4" destOrd="0" presId="urn:microsoft.com/office/officeart/2005/8/layout/default"/>
    <dgm:cxn modelId="{A78881F5-4FDF-4901-BFFC-A9821B30ABED}" type="presParOf" srcId="{FAC39F59-5B37-46CF-BD3E-DF3B62A63FAB}" destId="{6F318D6D-E5BE-4260-BD04-CB8C2F1A01CD}" srcOrd="5" destOrd="0" presId="urn:microsoft.com/office/officeart/2005/8/layout/default"/>
    <dgm:cxn modelId="{F5829E18-B871-49D8-ABB4-BED83203D7B4}" type="presParOf" srcId="{FAC39F59-5B37-46CF-BD3E-DF3B62A63FAB}" destId="{70172F14-9892-49EC-808E-4CA72702F801}" srcOrd="6" destOrd="0" presId="urn:microsoft.com/office/officeart/2005/8/layout/default"/>
    <dgm:cxn modelId="{21395755-6062-4316-8313-04FC711AA513}" type="presParOf" srcId="{FAC39F59-5B37-46CF-BD3E-DF3B62A63FAB}" destId="{6CA7012D-D767-4593-BF3D-53E2ED8BFDE1}" srcOrd="7" destOrd="0" presId="urn:microsoft.com/office/officeart/2005/8/layout/default"/>
    <dgm:cxn modelId="{7C1C4045-505A-4F9F-8A89-C38D245E12A8}" type="presParOf" srcId="{FAC39F59-5B37-46CF-BD3E-DF3B62A63FAB}" destId="{9C780FCA-C23C-4A96-B16D-B70E7E5E2E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3D89E0-A8C0-4A5C-97E6-C93165DBC08C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«Умелые руки»</a:t>
          </a:r>
          <a:endParaRPr lang="ru-RU" sz="2400" kern="1200" dirty="0"/>
        </a:p>
      </dsp:txBody>
      <dsp:txXfrm>
        <a:off x="0" y="591343"/>
        <a:ext cx="2571749" cy="1543050"/>
      </dsp:txXfrm>
    </dsp:sp>
    <dsp:sp modelId="{1D3E16E1-D52D-4D84-BDF8-14139144206C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«Ностальгия»</a:t>
          </a:r>
          <a:endParaRPr lang="ru-RU" sz="2000" kern="1200" dirty="0"/>
        </a:p>
      </dsp:txBody>
      <dsp:txXfrm>
        <a:off x="2828925" y="591343"/>
        <a:ext cx="2571749" cy="1543050"/>
      </dsp:txXfrm>
    </dsp:sp>
    <dsp:sp modelId="{8AED91CE-13DB-457C-B1C3-D199852696E1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«Гарденотерапия»</a:t>
          </a:r>
          <a:endParaRPr lang="ru-RU" sz="2000" kern="1200" dirty="0"/>
        </a:p>
      </dsp:txBody>
      <dsp:txXfrm>
        <a:off x="5657849" y="591343"/>
        <a:ext cx="2571749" cy="1543050"/>
      </dsp:txXfrm>
    </dsp:sp>
    <dsp:sp modelId="{70172F14-9892-49EC-808E-4CA72702F801}">
      <dsp:nvSpPr>
        <dsp:cNvPr id="0" name=""/>
        <dsp:cNvSpPr/>
      </dsp:nvSpPr>
      <dsp:spPr>
        <a:xfrm>
          <a:off x="1414462" y="2391568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«Любители песни»</a:t>
          </a:r>
          <a:endParaRPr lang="ru-RU" sz="2000" kern="1200" dirty="0"/>
        </a:p>
      </dsp:txBody>
      <dsp:txXfrm>
        <a:off x="1414462" y="2391568"/>
        <a:ext cx="2571749" cy="1543050"/>
      </dsp:txXfrm>
    </dsp:sp>
    <dsp:sp modelId="{9C780FCA-C23C-4A96-B16D-B70E7E5E2EE5}">
      <dsp:nvSpPr>
        <dsp:cNvPr id="0" name=""/>
        <dsp:cNvSpPr/>
      </dsp:nvSpPr>
      <dsp:spPr>
        <a:xfrm>
          <a:off x="4243387" y="2391568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«Музыкотерапия»</a:t>
          </a:r>
          <a:endParaRPr lang="ru-RU" sz="2000" kern="1200" dirty="0"/>
        </a:p>
      </dsp:txBody>
      <dsp:txXfrm>
        <a:off x="4243387" y="2391568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D484A-0A6D-47CD-B461-A9264DED68CC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09412-8E62-45DE-895F-54BC33D37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7DFB5-16C6-4324-BC8B-BE152C1157A1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BEBA5-60BD-46D5-BF2E-BED26B72C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BEBA5-60BD-46D5-BF2E-BED26B72CF0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2D56790-9144-4BBD-9D2E-AE4A0471DF4B}" type="datetimeFigureOut">
              <a:rPr lang="ru-RU" smtClean="0"/>
              <a:pPr/>
              <a:t>14.08.2023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DF1BCAA-D20E-4424-A071-4CE0AAEFC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0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tags" Target="../tags/tag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audio11.wav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audio12.wav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4.wav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5.wav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6.wav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8.png"/><Relationship Id="rId4" Type="http://schemas.openxmlformats.org/officeDocument/2006/relationships/oleObject" Target="../embeddings/_________Microsoft_Office_Word_97_-_20031.doc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jpeg"/><Relationship Id="rId2" Type="http://schemas.openxmlformats.org/officeDocument/2006/relationships/audio" Target="../media/audio39.wav"/><Relationship Id="rId1" Type="http://schemas.openxmlformats.org/officeDocument/2006/relationships/audio" Target="../media/audio38.wav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2" Type="http://schemas.openxmlformats.org/officeDocument/2006/relationships/audio" Target="../media/audio45.wav"/><Relationship Id="rId1" Type="http://schemas.openxmlformats.org/officeDocument/2006/relationships/audio" Target="../media/audio44.wav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4" Type="http://schemas.openxmlformats.org/officeDocument/2006/relationships/image" Target="../media/image1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1.wav"/><Relationship Id="rId4" Type="http://schemas.openxmlformats.org/officeDocument/2006/relationships/image" Target="../media/image1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4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4" Type="http://schemas.openxmlformats.org/officeDocument/2006/relationships/image" Target="../media/image1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0882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смоленское областное</a:t>
            </a:r>
            <a:b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государственное бюджетное учреждение «Ершичский комплексный центр социального обслуживания населения»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1" descr="Изображение 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128838"/>
            <a:ext cx="8064895" cy="373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27984" y="328498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06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Изображение 1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032448" cy="357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1745" name="Picture 1" descr="C:\Users\1\Desktop\фото центр\фото на диск\Фото Центра к юбилею проф\Изображение 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6672"/>
            <a:ext cx="4464495" cy="3600400"/>
          </a:xfrm>
          <a:prstGeom prst="rect">
            <a:avLst/>
          </a:prstGeom>
          <a:noFill/>
        </p:spPr>
      </p:pic>
      <p:pic>
        <p:nvPicPr>
          <p:cNvPr id="39937" name="Picture 1" descr="E:\S1230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0688" y="4149080"/>
            <a:ext cx="4735072" cy="25202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355976" y="3717032"/>
            <a:ext cx="304800" cy="304800"/>
          </a:xfrm>
          <a:prstGeom prst="rect">
            <a:avLst/>
          </a:prstGeom>
        </p:spPr>
      </p:pic>
      <p:pic>
        <p:nvPicPr>
          <p:cNvPr id="55298" name="Picture 2" descr="C:\Users\1\Desktop\фото центр\фото на диск\Фото Центра к юбилею проф\Изображение 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428492" cy="2952328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60648"/>
            <a:ext cx="41044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356992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3284984"/>
            <a:ext cx="351932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933056"/>
            <a:ext cx="5184576" cy="277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88640"/>
            <a:ext cx="44644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9" name="Picture 1" descr="C:\Users\1\Downloads\20230627_1652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88640"/>
            <a:ext cx="4032448" cy="362236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В стационарном отделении обеспечены комфортные условия для проживающих, создана доступная среда.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396044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628800"/>
            <a:ext cx="4032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41044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4664"/>
            <a:ext cx="40324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7694" y="188640"/>
            <a:ext cx="395679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56" y="188640"/>
            <a:ext cx="44927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4504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Оборудован кабинет ЛФК. Лечебная физкультура - доступный и эффективный способ восстановить и укрепить здоровье. Подходящие  методы ЛФК найдутся для каждого пациента.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«Движение - это жизнь», - гласит известное изречение Вольтера. Но многие люди по состоянию здоровья ограничены в выполнении физических упражнений. Методы ЛФК позволяют решить эту проблему, учитывая индивидуальные особенности  человека.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1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51720" y="188640"/>
            <a:ext cx="5760640" cy="1440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КАБИНЕТ ЛФК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Изображение 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588" y="188641"/>
            <a:ext cx="441941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S191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933057"/>
            <a:ext cx="5616624" cy="270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2769" name="Picture 1" descr="C:\Users\1\Desktop\Документы\«Клуб золотого возраста» в Ершичском районе - СОГБУ Ершичский комплексный центр социального обслужваиния населения_files\c_195_140_16777215_00_images_news_2020_16_IMG_20201110_1019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4392488" cy="360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базе Учреждения создана библиотека, книгами которой пользуются обслуживаемые.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Библиотека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530" name="Picture 2" descr="C:\Users\1\Downloads\20230705_15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20888"/>
            <a:ext cx="5028791" cy="4248472"/>
          </a:xfrm>
          <a:prstGeom prst="rect">
            <a:avLst/>
          </a:prstGeom>
          <a:noFill/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Прачечная</a:t>
            </a:r>
            <a:endParaRPr lang="ru-RU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29523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268760"/>
            <a:ext cx="29523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268760"/>
            <a:ext cx="25922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365104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501317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учреждении также имеется прачечная</a:t>
            </a:r>
            <a:endParaRPr lang="ru-RU" dirty="0"/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51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2484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578370"/>
            <a:ext cx="4896544" cy="301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60648"/>
            <a:ext cx="400170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3501008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Смоленская область, Ершичский район, </a:t>
            </a:r>
          </a:p>
          <a:p>
            <a:pPr marL="44450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 Ершичи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ул.Низинская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д.19, 216580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2652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Клубы и кружки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CascadeUp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>
                  <a:solidFill>
                    <a:schemeClr val="accent4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Клуб «Любители песни»</a:t>
            </a:r>
            <a:endParaRPr lang="ru-RU" cap="all" dirty="0">
              <a:ln>
                <a:solidFill>
                  <a:schemeClr val="accent4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437670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Документы\концерт Язовка 05.04.2023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771" y="1628800"/>
            <a:ext cx="4141117" cy="4176464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Посещение музея 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6625" name="Picture 1" descr="E:\333\S180003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888432" cy="2329890"/>
          </a:xfrm>
          <a:prstGeom prst="rect">
            <a:avLst/>
          </a:prstGeom>
          <a:noFill/>
        </p:spPr>
      </p:pic>
      <p:pic>
        <p:nvPicPr>
          <p:cNvPr id="26626" name="Picture 2" descr="E:\333\S193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96752"/>
            <a:ext cx="4200633" cy="2304256"/>
          </a:xfrm>
          <a:prstGeom prst="rect">
            <a:avLst/>
          </a:prstGeom>
          <a:noFill/>
        </p:spPr>
      </p:pic>
      <p:pic>
        <p:nvPicPr>
          <p:cNvPr id="26627" name="Picture 3" descr="E:\555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17032"/>
            <a:ext cx="3528392" cy="2108449"/>
          </a:xfrm>
          <a:prstGeom prst="rect">
            <a:avLst/>
          </a:prstGeom>
          <a:noFill/>
        </p:spPr>
      </p:pic>
      <p:pic>
        <p:nvPicPr>
          <p:cNvPr id="26628" name="Picture 4" descr="E:\555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645024"/>
            <a:ext cx="4176464" cy="30467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Заседание проводятся 2 раза в месяц.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В технологии принимают участие граждане в возрасте от 55 до 85 лет.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5601" name="Picture 1" descr="E:\555\20220612_1530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3744416" cy="4464496"/>
          </a:xfrm>
          <a:prstGeom prst="rect">
            <a:avLst/>
          </a:prstGeom>
          <a:noFill/>
        </p:spPr>
      </p:pic>
      <p:pic>
        <p:nvPicPr>
          <p:cNvPr id="2" name="Picture 1" descr="C:\Users\1\Desktop\Документы\12 июня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196752"/>
            <a:ext cx="4968553" cy="44644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7200800" cy="108012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Технология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гарденотерапия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 «Росток»</a:t>
            </a:r>
            <a:endParaRPr lang="ru-RU" sz="2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288424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20220729_115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556792"/>
            <a:ext cx="3096344" cy="306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4577" name="Picture 1" descr="E:\субботник\фото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556792"/>
            <a:ext cx="2520280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 способствовать общему оздоровлению организма пожилых граждан путем использования занятий с растениями</a:t>
                      </a:r>
                      <a:r>
                        <a:rPr lang="ru-RU" baseline="0" dirty="0" smtClean="0"/>
                        <a:t> и другим природным материалом;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 оказать психологическую поддержу пожилым гражданам и инвалидам через взаимодействие с растениями.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Цели и задачи технологии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553" name="Picture 1" descr="E:\субботник\фот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140968"/>
            <a:ext cx="4392488" cy="34563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TriangleInverted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Клуб «Умелые руки»</a:t>
            </a:r>
            <a:endParaRPr lang="ru-RU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57732"/>
            <a:ext cx="7416824" cy="463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Клуб «Ностальгия»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505" name="Picture 1" descr="E:\555\20220506_1131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59" y="1484784"/>
            <a:ext cx="4704523" cy="5112568"/>
          </a:xfrm>
          <a:prstGeom prst="rect">
            <a:avLst/>
          </a:prstGeom>
          <a:noFill/>
        </p:spPr>
      </p:pic>
      <p:pic>
        <p:nvPicPr>
          <p:cNvPr id="21506" name="Picture 2" descr="E:\555\20221006_122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3920655" cy="42484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15200" cy="64807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Скандинавская ходьба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5538" name="Picture 2" descr="C:\Users\1\Desktop\Документы\СКАНДИНАВСКАЯ ХОДЬБА\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764" y="989813"/>
            <a:ext cx="6804644" cy="51034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Виртуальный туризм и музыкотерапия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370" name="Picture 2" descr="C:\Users\1\Desktop\Документы\фото чайная вечеринка\20230420_1558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1708" y="1484784"/>
            <a:ext cx="6432714" cy="4824536"/>
          </a:xfrm>
          <a:prstGeom prst="rect">
            <a:avLst/>
          </a:prstGeom>
          <a:noFill/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nKPsoWVSW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0324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1124744"/>
            <a:ext cx="4176464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Андреенкова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Оксана Сергеевна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Директор смоленского областного государственного бюджетного учреждения «Ершичский комплексный центр социального обслуживания населения»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013176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15 декабря 2020 года  учреждение возглавляет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Андреенкова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Оксана Сергеевна.</a:t>
            </a:r>
            <a:endParaRPr lang="ru-RU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847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1\Desktop\Документы\«Клуб золотого возраста» в Ершичском районе - СОГБУ Ершичский комплексный центр социального обслужваиния населения_files\c_195_140_16777215_00_images_news_2020_16_IMG_20201110_101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464496" cy="3888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624736" cy="864096"/>
          </a:xfr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Клуб золотого возраста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4578" name="Picture 2" descr="C:\Users\1\Desktop\Документы\«Клуб золотого возраста» в Ершичском районе - СОГБУ Ершичский комплексный центр социального обслужваиния населения_files\c_195_140_16777215_00_images_news_2020_16_IMG_20201110_102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4176464" cy="38884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5373216"/>
            <a:ext cx="763284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000" algn="just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ноября 2020 года на базе СОГБУ «Ершичский КЦСОН» открылся «Клуб золотого возраста»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1\Desktop\Документы\«Клуб золотого возраста» в Ершичском районе - СОГБУ Ершичский комплексный центр социального обслужваиния населения_files\c_195_140_16777215_00_images_news_2020_16_IMG_20201110_1022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176464" cy="40324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99176" cy="1138138"/>
          </a:xfr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Клуб золотого возраста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410" name="Picture 2" descr="C:\Users\1\Desktop\Документы\«Клуб золотого возраста» в Ершичском районе - СОГБУ Ершичский комплексный центр социального обслужваиния населения_files\c_195_140_16777215_00_images_news_2020_16_IMG_20201110_102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4572" y="1772816"/>
            <a:ext cx="4389916" cy="40324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66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«Нельзя забыть!» </a:t>
            </a:r>
          </a:p>
          <a:p>
            <a:endParaRPr lang="ru-RU" b="1" spc="50" dirty="0" smtClean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Ершичский – Героический! </a:t>
            </a:r>
          </a:p>
          <a:p>
            <a:pPr>
              <a:buNone/>
            </a:pPr>
            <a:r>
              <a:rPr lang="ru-RU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гордимся нашими земляками!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chemeClr val="accent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Девиз</a:t>
            </a:r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smtClean="0">
                <a:ln w="11430"/>
                <a:solidFill>
                  <a:schemeClr val="accent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«Клуба золотого возраста»</a:t>
            </a:r>
            <a:endParaRPr lang="ru-RU" dirty="0">
              <a:ln w="11430"/>
              <a:solidFill>
                <a:schemeClr val="accent2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386" name="Picture 2" descr="C:\Users\1\Desktop\67cf040affc0a299f3d528d6bc253374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75" y="4509119"/>
            <a:ext cx="5042805" cy="21602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люди в голивуди\Григорий_Боярин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146" y="836712"/>
            <a:ext cx="7040783" cy="53285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Бояринов Григорий Иванович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люди в голивуди\9c2d7a5650007edf2cc167dd76658f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052736"/>
            <a:ext cx="6761095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Тимошенков</a:t>
            </a:r>
            <a:r>
              <a:rPr lang="ru-RU" dirty="0" smtClean="0">
                <a:solidFill>
                  <a:srgbClr val="FF0000"/>
                </a:solidFill>
              </a:rPr>
              <a:t> Андрей Леонидович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люди в голивуди\D9CkK8hW4AExDp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7"/>
            <a:ext cx="7704856" cy="5714435"/>
          </a:xfrm>
          <a:prstGeom prst="rect">
            <a:avLst/>
          </a:prstGeom>
          <a:noFill/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843808" y="188640"/>
          <a:ext cx="6085247" cy="6336704"/>
        </p:xfrm>
        <a:graphic>
          <a:graphicData uri="http://schemas.openxmlformats.org/presentationml/2006/ole">
            <p:oleObj spid="_x0000_s12290" name="Document" r:id="rId4" imgW="6463815" imgH="9456705" progId="Word.Document.8">
              <p:embed/>
            </p:oleObj>
          </a:graphicData>
        </a:graphic>
      </p:graphicFrame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Мероприятие 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91235"/>
            <a:ext cx="3816424" cy="4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1\Desktop\Документы\кзв 9 мая\Ершичский район 9 мая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628801"/>
            <a:ext cx="4320480" cy="2520279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21088"/>
            <a:ext cx="4320480" cy="2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Мероприятие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Picture 2" descr="C:\Users\1\Desktop\12 июня\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052736"/>
            <a:ext cx="4370893" cy="3244006"/>
          </a:xfrm>
          <a:prstGeom prst="rect">
            <a:avLst/>
          </a:prstGeom>
          <a:noFill/>
        </p:spPr>
      </p:pic>
      <p:pic>
        <p:nvPicPr>
          <p:cNvPr id="7" name="Рисунок 23" descr="DSC08824.JPG"/>
          <p:cNvPicPr>
            <a:picLocks noChangeArrowheads="1"/>
          </p:cNvPicPr>
          <p:nvPr/>
        </p:nvPicPr>
        <p:blipFill>
          <a:blip r:embed="rId6" cstate="print"/>
          <a:srcRect t="-293" r="-137" b="-478"/>
          <a:stretch>
            <a:fillRect/>
          </a:stretch>
        </p:blipFill>
        <p:spPr bwMode="auto">
          <a:xfrm>
            <a:off x="4788024" y="980728"/>
            <a:ext cx="40324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386114"/>
            <a:ext cx="4752528" cy="241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pull dir="r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Компьютерный класс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4514" name="Picture 2" descr="C:\Users\1\Downloads\20230731_0957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81138"/>
            <a:ext cx="7848872" cy="44444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открытки\IMG-2022031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79512" y="1412776"/>
            <a:ext cx="4381949" cy="43204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коллектив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3" descr="E:\открытки\IMG-20220311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12776"/>
            <a:ext cx="4244381" cy="42686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5805264"/>
            <a:ext cx="702027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tabLst>
                <a:tab pos="1270000" algn="l"/>
              </a:tabLst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девиз - «Пусть этот мир совсем не простой, Ты своё доброе сердце открой»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861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274638"/>
            <a:ext cx="4392488" cy="106613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Платные услуги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07704" y="5013176"/>
            <a:ext cx="33123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Ксерокопирование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556792"/>
            <a:ext cx="7632848" cy="9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Услуга по благоустройству преддомовых территорий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3212976"/>
            <a:ext cx="2880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обкашивание территорий</a:t>
            </a:r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2123728" y="2564904"/>
            <a:ext cx="268608" cy="61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3212976"/>
            <a:ext cx="201622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расчистка снега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3212976"/>
            <a:ext cx="216024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вспашка приусадебного участка мотоблоком</a:t>
            </a: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5220072" y="2564904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452320" y="2564904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538" name="Picture 2" descr="C:\Users\1\Desktop\fax-machine-0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642767"/>
            <a:ext cx="2808312" cy="1855193"/>
          </a:xfrm>
          <a:prstGeom prst="rect">
            <a:avLst/>
          </a:prstGeom>
          <a:noFill/>
        </p:spPr>
      </p:pic>
      <p:sp>
        <p:nvSpPr>
          <p:cNvPr id="20" name="Стрелка вправо 19"/>
          <p:cNvSpPr/>
          <p:nvPr/>
        </p:nvSpPr>
        <p:spPr>
          <a:xfrm>
            <a:off x="5220072" y="5301208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1\Desktop\c_195_140_16777215_00_images_inye_vidy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2952"/>
            <a:ext cx="4176464" cy="5204280"/>
          </a:xfrm>
          <a:prstGeom prst="rect">
            <a:avLst/>
          </a:prstGeom>
          <a:noFill/>
        </p:spPr>
      </p:pic>
      <p:pic>
        <p:nvPicPr>
          <p:cNvPr id="64515" name="Picture 3" descr="C:\Users\1\Desktop\c_195_140_16777215_00_images_inye_vidy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392488" cy="5184576"/>
          </a:xfrm>
          <a:prstGeom prst="rect">
            <a:avLst/>
          </a:prstGeom>
          <a:noFill/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>
    <p:strips dir="r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Социальная парикмахерская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15" descr="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924"/>
          <a:stretch>
            <a:fillRect/>
          </a:stretch>
        </p:blipFill>
        <p:spPr bwMode="auto">
          <a:xfrm>
            <a:off x="395536" y="1268760"/>
            <a:ext cx="8352928" cy="440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203848" y="5573077"/>
            <a:ext cx="56886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0850" algn="l"/>
                <a:tab pos="-9048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«Социальная парикмахерская» пользуется большим спросом у жителей Ершичского района. Инвалиды имеют возможность воспользоваться  услугами парикмахера на дому.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,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7"/>
            <a:ext cx="44644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Ершичский район Яблочный спа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73016"/>
            <a:ext cx="44644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79512" y="3672826"/>
            <a:ext cx="41764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центре налажено сотрудничество с представителями православной церкви. С этой целью налажено тесное взаимодействие с настоятелем Храма Симеона Богоприимца с настоятелем Сергием Рачеком.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E:\фото беседа с батюшкой 2020\S208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32656"/>
            <a:ext cx="4176464" cy="3168352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G-20230428-WA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79512" y="3165304"/>
            <a:ext cx="43924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тесно сотрудничаем с  благотворительным фондом: «Старость в радость», МБОУ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Ершичская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школа», МБУДО Ершичский ДДТ, МБУДО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Ершичская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ДШИ, Ершичский Центр Досуга  и др.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9634" name="Picture 2" descr="E:\S135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3017" y="3356992"/>
            <a:ext cx="4224470" cy="3312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FFC000"/>
          </a:solidFill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Серебряные волонтеры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5538" name="Picture 2" descr="E:\фото волонтёры\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59"/>
            <a:ext cx="2952328" cy="2259351"/>
          </a:xfrm>
          <a:prstGeom prst="rect">
            <a:avLst/>
          </a:prstGeom>
          <a:noFill/>
        </p:spPr>
      </p:pic>
      <p:pic>
        <p:nvPicPr>
          <p:cNvPr id="65539" name="Picture 3" descr="E:\фото волонтёры\image (1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268760"/>
            <a:ext cx="2952377" cy="2232248"/>
          </a:xfrm>
          <a:prstGeom prst="rect">
            <a:avLst/>
          </a:prstGeom>
          <a:noFill/>
        </p:spPr>
      </p:pic>
      <p:pic>
        <p:nvPicPr>
          <p:cNvPr id="6" name="Picture 3" descr="E:\фото волонтёры\image (1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1" y="1268760"/>
            <a:ext cx="2680037" cy="2232248"/>
          </a:xfrm>
          <a:prstGeom prst="rect">
            <a:avLst/>
          </a:prstGeom>
          <a:noFill/>
        </p:spPr>
      </p:pic>
      <p:pic>
        <p:nvPicPr>
          <p:cNvPr id="7" name="Picture 2" descr="E:\фото волонтёры\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927255"/>
            <a:ext cx="4104456" cy="274210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06090"/>
          </a:xfrm>
          <a:solidFill>
            <a:schemeClr val="bg2">
              <a:lumMod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Пункт проката, социальное такси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Picture 2" descr="C:\Users\1\Desktop\c_195_140_16777215_00_images_inye_vidy_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4313064" cy="3600400"/>
          </a:xfrm>
          <a:prstGeom prst="rect">
            <a:avLst/>
          </a:prstGeom>
          <a:noFill/>
        </p:spPr>
      </p:pic>
      <p:pic>
        <p:nvPicPr>
          <p:cNvPr id="66564" name="Picture 4" descr="c_195_140_16777215_00_images_inye_vidy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750" y="1556792"/>
            <a:ext cx="4291769" cy="360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Мобильная бригада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5538" name="Picture 2" descr="C:\Users\1\Desktop\c_195_140_16777215_00_images_inye_vidy_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628800"/>
            <a:ext cx="6880806" cy="44644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ED9109"/>
                </a:solidFill>
                <a:latin typeface="Esenin script One"/>
                <a:cs typeface="Calibri" pitchFamily="34" charset="0"/>
              </a:rPr>
              <a:t/>
            </a:r>
            <a:br>
              <a:rPr lang="ru-RU" sz="4400" dirty="0" smtClean="0">
                <a:solidFill>
                  <a:srgbClr val="ED9109"/>
                </a:solidFill>
                <a:latin typeface="Esenin script One"/>
                <a:cs typeface="Calibri" pitchFamily="34" charset="0"/>
              </a:rPr>
            </a:br>
            <a:r>
              <a:rPr lang="ru-RU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senin script One"/>
                <a:cs typeface="Calibri" pitchFamily="34" charset="0"/>
              </a:rPr>
              <a:t>Отделение срочного социального обслуживания</a:t>
            </a:r>
            <a:r>
              <a:rPr lang="ru-RU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senin script One"/>
                <a:cs typeface="Calibri" pitchFamily="34" charset="0"/>
              </a:rPr>
              <a:t/>
            </a:r>
            <a:br>
              <a:rPr lang="ru-RU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senin script One"/>
                <a:cs typeface="Calibri" pitchFamily="34" charset="0"/>
              </a:rPr>
            </a:br>
            <a:endParaRPr lang="ru-RU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3490" name="Picture 2" descr="C:\Users\1\Desktop\110c5dd9137b10d9c35dfe7eb3604656 (1)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701866"/>
            <a:ext cx="7128792" cy="4370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Отделение срочного социального обслуживания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7586" name="Picture 2" descr="E:\DCIM\231CDPFQ\S23100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1138"/>
            <a:ext cx="7983517" cy="44907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Screenshot_20230524-075001_V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528392" cy="320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 descr="20221109_0828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789040"/>
            <a:ext cx="3672408" cy="288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005064"/>
            <a:ext cx="4572000" cy="72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Заведующая стационарным отделением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Помозова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Ирина Михайловна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157192"/>
            <a:ext cx="3888432" cy="72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lnSpc>
                <a:spcPct val="115000"/>
              </a:lnSpc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Заведующая срочным отделением 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Денисенкова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Татьяна Михайловна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верх 9"/>
          <p:cNvSpPr/>
          <p:nvPr/>
        </p:nvSpPr>
        <p:spPr>
          <a:xfrm>
            <a:off x="1835696" y="3429000"/>
            <a:ext cx="48463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5057" name="Picture 1" descr="C:\Users\1\Downloads\20230731_0955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836712"/>
            <a:ext cx="3744416" cy="2787133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4355976" y="5301208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0"/>
            <a:ext cx="518457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Заведующая отделением  социального обслуживания на дому Новгородова Ольга Николаевна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8676456" y="260648"/>
            <a:ext cx="46754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 advClick="0" advTm="25116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Обеспечение горячим питанием</a:t>
            </a:r>
            <a:endParaRPr lang="ru-RU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Picture 16" descr="DSCF099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96753"/>
            <a:ext cx="4602243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E:\фото старые\приготовление обеда на пищеблок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8" y="1196752"/>
            <a:ext cx="4088134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Обеспечение одеждой, обувью и другими предметами первой необходимости</a:t>
            </a:r>
            <a:endParaRPr lang="ru-RU" sz="2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Picture 10" descr="20230503_14353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84784"/>
            <a:ext cx="5832648" cy="495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Отделение срочного социального обслуживания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6562" name="Picture 2" descr="E:\DCIM\230CDPFQ\S23000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4864541" cy="4248472"/>
          </a:xfrm>
          <a:prstGeom prst="rect">
            <a:avLst/>
          </a:prstGeom>
          <a:noFill/>
        </p:spPr>
      </p:pic>
      <p:pic>
        <p:nvPicPr>
          <p:cNvPr id="66563" name="Picture 3" descr="E:\DCIM\230CDPFQ\S230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556792"/>
            <a:ext cx="3744416" cy="42484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0070C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/>
                <a:solidFill>
                  <a:schemeClr val="accent3"/>
                </a:solidFill>
                <a:effectLst/>
              </a:rPr>
              <a:t>Демография</a:t>
            </a:r>
            <a:endParaRPr lang="ru-RU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96752"/>
            <a:ext cx="48155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6562" name="Picture 2" descr="C:\Users\1\Desktop\Документы\«Клуб золотого возраста» в Ершичском районе - СОГБУ Ершичский комплексный центр социального обслужваиния населения_files\image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4"/>
            <a:ext cx="3716542" cy="1152128"/>
          </a:xfrm>
          <a:prstGeom prst="rect">
            <a:avLst/>
          </a:prstGeom>
          <a:noFill/>
        </p:spPr>
      </p:pic>
      <p:pic>
        <p:nvPicPr>
          <p:cNvPr id="65538" name="Picture 2" descr="E:\DCIM\230CDPFQ\S230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4149080"/>
            <a:ext cx="4824536" cy="2564904"/>
          </a:xfrm>
          <a:prstGeom prst="rect">
            <a:avLst/>
          </a:prstGeom>
          <a:noFill/>
        </p:spPr>
      </p:pic>
      <p:pic>
        <p:nvPicPr>
          <p:cNvPr id="65539" name="Picture 3" descr="E:\DCIM\230CDPFQ\S230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012" y="2564904"/>
            <a:ext cx="3840426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680520" cy="936104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Приемная семья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69" y="1196752"/>
            <a:ext cx="415119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96752"/>
            <a:ext cx="478802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ED9109"/>
                </a:solidFill>
                <a:latin typeface="Trebuchet MS" pitchFamily="34" charset="0"/>
              </a:rPr>
              <a:t>Отделение социального обслуживания на дому</a:t>
            </a:r>
            <a:br>
              <a:rPr lang="ru-RU" sz="4400" dirty="0" smtClean="0">
                <a:solidFill>
                  <a:srgbClr val="ED9109"/>
                </a:solidFill>
                <a:latin typeface="Trebuchet MS" pitchFamily="34" charset="0"/>
              </a:rPr>
            </a:br>
            <a:endParaRPr lang="ru-RU" dirty="0"/>
          </a:p>
        </p:txBody>
      </p:sp>
      <p:pic>
        <p:nvPicPr>
          <p:cNvPr id="52226" name="Picture 2" descr="E:\день соц работника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826520" cy="5102026"/>
          </a:xfrm>
          <a:prstGeom prst="rect">
            <a:avLst/>
          </a:prstGeom>
          <a:noFill/>
        </p:spPr>
      </p:pic>
      <p:pic>
        <p:nvPicPr>
          <p:cNvPr id="52227" name="Picture 3" descr="E:\день соц работника\S228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4" y="1556792"/>
            <a:ext cx="4776238" cy="4104456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50106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Социальные работники -18 человек</a:t>
            </a:r>
            <a:endParaRPr lang="ru-RU" sz="3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4514" name="Picture 2" descr="C:\Users\1\Desktop\-5296786517240434455_12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104456" cy="4608512"/>
          </a:xfrm>
          <a:prstGeom prst="rect">
            <a:avLst/>
          </a:prstGeom>
          <a:noFill/>
        </p:spPr>
      </p:pic>
      <p:pic>
        <p:nvPicPr>
          <p:cNvPr id="64515" name="Picture 3" descr="C:\Users\1\Desktop\фото центр\SAM_1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7798" y="1196752"/>
            <a:ext cx="4534182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098571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предоставление социальных услуг получателям социальных услуг, которое направлено на улучшение условий жизнедеятельности получателей социальных услуг при сохранении пребывания их в привычной благоприятной среде – месте их проживания.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 целью деятельности отделения является:</a:t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7586" name="Picture 2" descr="C:\Users\1\Downloads\IMG-20230714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852936"/>
            <a:ext cx="3960440" cy="3096344"/>
          </a:xfrm>
          <a:prstGeom prst="rect">
            <a:avLst/>
          </a:prstGeom>
          <a:noFill/>
        </p:spPr>
      </p:pic>
      <p:pic>
        <p:nvPicPr>
          <p:cNvPr id="66562" name="Picture 2" descr="C:\Users\1\Desktop\фото центр\IMG-20230715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852936"/>
            <a:ext cx="4283968" cy="30963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оказание гражданам, частично утратившим способность к самообслуживанию и нуждающимся в посторонней поддержке, социально- бытовой помощи в надомных условиях.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 задачей отделения является: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Picture 3" descr="C:\Users\1\Downloads\IMG-20230714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1"/>
            <a:ext cx="4464496" cy="3096343"/>
          </a:xfrm>
          <a:prstGeom prst="rect">
            <a:avLst/>
          </a:prstGeom>
          <a:noFill/>
        </p:spPr>
      </p:pic>
      <p:pic>
        <p:nvPicPr>
          <p:cNvPr id="6" name="Picture 2" descr="C:\Users\1\Desktop\фото центр\IMG-20230715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4158418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/>
          <a:lstStyle/>
          <a:p>
            <a:pPr marL="342900" indent="-342900"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-социально-бытовые услуги;</a:t>
            </a:r>
          </a:p>
          <a:p>
            <a:pPr marL="342900" indent="-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-социально- медицинские услуги;</a:t>
            </a:r>
          </a:p>
          <a:p>
            <a:pPr marL="342900" indent="-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-социально- правовые услуги;</a:t>
            </a:r>
          </a:p>
          <a:p>
            <a:pPr marL="342900" indent="-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-социально-психологические.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Отделение предоставляет: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8610" name="Picture 2" descr="E:\Варина Н.И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140968"/>
            <a:ext cx="3816424" cy="2808311"/>
          </a:xfrm>
          <a:prstGeom prst="rect">
            <a:avLst/>
          </a:prstGeom>
          <a:noFill/>
        </p:spPr>
      </p:pic>
      <p:pic>
        <p:nvPicPr>
          <p:cNvPr id="65539" name="Picture 3" descr="C:\Users\1\Desktop\фото центр\IMG-20230715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140968"/>
            <a:ext cx="4427984" cy="27883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1\Desktop\фото центр\фото на диск\Фото Центра к юбилею проф\Изображение 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644516" cy="3096344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32656"/>
            <a:ext cx="36724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645024"/>
            <a:ext cx="3672408" cy="299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8" name="Стрелка вправо с вырезом 7"/>
          <p:cNvSpPr/>
          <p:nvPr/>
        </p:nvSpPr>
        <p:spPr>
          <a:xfrm>
            <a:off x="1979712" y="5013176"/>
            <a:ext cx="1296144" cy="5760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5085184"/>
            <a:ext cx="190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Социальный работник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1" name="Стрелка вверх 10"/>
          <p:cNvSpPr/>
          <p:nvPr/>
        </p:nvSpPr>
        <p:spPr>
          <a:xfrm>
            <a:off x="1187624" y="3429000"/>
            <a:ext cx="504056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83568" y="436510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Медицинская сестра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 advTm="2382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67546663_3-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182839"/>
            <a:ext cx="6336704" cy="507305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Бухгалтерия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340768"/>
            <a:ext cx="7848872" cy="3744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400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конкурс на звание лучший социальный работ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888978" cy="226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868144" y="188640"/>
            <a:ext cx="3096344" cy="7294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dirty="0" smtClean="0">
                <a:solidFill>
                  <a:srgbClr val="ED91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на звание лучший социальный работник</a:t>
            </a:r>
            <a:endParaRPr lang="ru-RU" dirty="0">
              <a:solidFill>
                <a:srgbClr val="ED91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5" descr="областной смотр - конкурс среди поваров на звание лучший по професс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221088"/>
            <a:ext cx="4116115" cy="241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12160" y="3212976"/>
            <a:ext cx="2952328" cy="104797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dirty="0" smtClean="0">
                <a:solidFill>
                  <a:srgbClr val="ED91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смотр-конкурс среди поваров на звание лучший по профессии</a:t>
            </a:r>
            <a:endParaRPr lang="ru-RU" dirty="0">
              <a:solidFill>
                <a:srgbClr val="ED91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7" descr="конкурс на звание Лучший работник учреждения социального обслужи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24744"/>
            <a:ext cx="41044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188640"/>
            <a:ext cx="45720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ED910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Конкурс на звание Лучший работник учреждения социального обслуживания</a:t>
            </a:r>
            <a:endParaRPr lang="ru-RU" dirty="0">
              <a:solidFill>
                <a:srgbClr val="ED910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29" descr="DSCF08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861048"/>
            <a:ext cx="3384376" cy="2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3501008"/>
            <a:ext cx="2930867" cy="41088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ru-RU" dirty="0" smtClean="0">
                <a:solidFill>
                  <a:srgbClr val="ED91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конкурс поваров</a:t>
            </a:r>
            <a:endParaRPr lang="ru-RU" dirty="0">
              <a:solidFill>
                <a:srgbClr val="ED91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419872" y="620688"/>
            <a:ext cx="72008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436096" y="332656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347864" y="3501008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5364088" y="3573016"/>
            <a:ext cx="484632" cy="546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 декабря 2005 года учреждению была передана часть здания районной больницы по адресу: с.Ершичи, ул. Низинская, д. 19, в котором Центр и находится по сей день.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8130" name="Picture 2" descr="C:\Users\1\Desktop\фото центр\фото на диск\DSC044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8280920" cy="4738340"/>
          </a:xfrm>
          <a:prstGeom prst="rect">
            <a:avLst/>
          </a:prstGeom>
          <a:noFill/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Отделение временного проживания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1985" name="Picture 1" descr="E:\555\S19701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3834731" cy="2592288"/>
          </a:xfrm>
          <a:prstGeom prst="rect">
            <a:avLst/>
          </a:prstGeom>
          <a:noFill/>
        </p:spPr>
      </p:pic>
      <p:pic>
        <p:nvPicPr>
          <p:cNvPr id="41986" name="Picture 2" descr="E:\555\S1970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59" y="1340768"/>
            <a:ext cx="4737855" cy="2592288"/>
          </a:xfrm>
          <a:prstGeom prst="rect">
            <a:avLst/>
          </a:prstGeom>
          <a:noFill/>
        </p:spPr>
      </p:pic>
      <p:pic>
        <p:nvPicPr>
          <p:cNvPr id="41987" name="Picture 3" descr="E:\555\S1970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005065"/>
            <a:ext cx="4367485" cy="24567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2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2827</TotalTime>
  <Words>513</Words>
  <Application>Microsoft Office PowerPoint</Application>
  <PresentationFormat>Экран (4:3)</PresentationFormat>
  <Paragraphs>96</Paragraphs>
  <Slides>61</Slides>
  <Notes>1</Notes>
  <HiddenSlides>0</HiddenSlides>
  <MMClips>63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Открытая</vt:lpstr>
      <vt:lpstr>Document</vt:lpstr>
      <vt:lpstr>смоленское областное государственное бюджетное учреждение «Ершичский комплексный центр социального обслуживания населения» </vt:lpstr>
      <vt:lpstr>Слайд 2</vt:lpstr>
      <vt:lpstr>Слайд 3</vt:lpstr>
      <vt:lpstr>Наш коллектив</vt:lpstr>
      <vt:lpstr>Слайд 5</vt:lpstr>
      <vt:lpstr>Слайд 6</vt:lpstr>
      <vt:lpstr>Слайд 7</vt:lpstr>
      <vt:lpstr>  1 декабря 2005 года учреждению была передана часть здания районной больницы по адресу: с.Ершичи, ул. Низинская, д. 19, в котором Центр и находится по сей день. </vt:lpstr>
      <vt:lpstr>Отделение временного проживания</vt:lpstr>
      <vt:lpstr>Слайд 10</vt:lpstr>
      <vt:lpstr>Слайд 11</vt:lpstr>
      <vt:lpstr>Слайд 12</vt:lpstr>
      <vt:lpstr>В стационарном отделении обеспечены комфортные условия для проживающих, создана доступная среда.</vt:lpstr>
      <vt:lpstr>Слайд 14</vt:lpstr>
      <vt:lpstr>Слайд 15</vt:lpstr>
      <vt:lpstr> </vt:lpstr>
      <vt:lpstr>Слайд 17</vt:lpstr>
      <vt:lpstr>Библиотека</vt:lpstr>
      <vt:lpstr>Прачечная</vt:lpstr>
      <vt:lpstr>Клубы и кружки</vt:lpstr>
      <vt:lpstr>Клуб «Любители песни»</vt:lpstr>
      <vt:lpstr>Посещение музея </vt:lpstr>
      <vt:lpstr>Заседание проводятся 2 раза в месяц. В технологии принимают участие граждане в возрасте от 55 до 85 лет.</vt:lpstr>
      <vt:lpstr>Технология гарденотерапия Клуб «Росток»</vt:lpstr>
      <vt:lpstr>Цели и задачи технологии</vt:lpstr>
      <vt:lpstr>Клуб «Умелые руки»</vt:lpstr>
      <vt:lpstr>Клуб «Ностальгия»</vt:lpstr>
      <vt:lpstr>Скандинавская ходьба</vt:lpstr>
      <vt:lpstr>Виртуальный туризм и музыкотерапия</vt:lpstr>
      <vt:lpstr>Клуб золотого возраста</vt:lpstr>
      <vt:lpstr>Клуб золотого возраста</vt:lpstr>
      <vt:lpstr>Девиз «Клуба золотого возраста»</vt:lpstr>
      <vt:lpstr>Бояринов Григорий Иванович</vt:lpstr>
      <vt:lpstr>Тимошенков Андрей Леонидович</vt:lpstr>
      <vt:lpstr>Слайд 35</vt:lpstr>
      <vt:lpstr>Слайд 36</vt:lpstr>
      <vt:lpstr>Мероприятие </vt:lpstr>
      <vt:lpstr>Мероприятие</vt:lpstr>
      <vt:lpstr>Компьютерный класс</vt:lpstr>
      <vt:lpstr>Платные услуги</vt:lpstr>
      <vt:lpstr>Слайд 41</vt:lpstr>
      <vt:lpstr>Социальная парикмахерская</vt:lpstr>
      <vt:lpstr>Слайд 43</vt:lpstr>
      <vt:lpstr>Слайд 44</vt:lpstr>
      <vt:lpstr>Серебряные волонтеры</vt:lpstr>
      <vt:lpstr>Пункт проката, социальное такси</vt:lpstr>
      <vt:lpstr>Мобильная бригада</vt:lpstr>
      <vt:lpstr> Отделение срочного социального обслуживания </vt:lpstr>
      <vt:lpstr>Отделение срочного социального обслуживания</vt:lpstr>
      <vt:lpstr>Обеспечение горячим питанием</vt:lpstr>
      <vt:lpstr>Обеспечение одеждой, обувью и другими предметами первой необходимости</vt:lpstr>
      <vt:lpstr>Отделение срочного социального обслуживания</vt:lpstr>
      <vt:lpstr>Демография</vt:lpstr>
      <vt:lpstr>Приемная семья</vt:lpstr>
      <vt:lpstr>Отделение социального обслуживания на дому </vt:lpstr>
      <vt:lpstr>Социальные работники -18 человек</vt:lpstr>
      <vt:lpstr>Основной целью деятельности отделения является: </vt:lpstr>
      <vt:lpstr>Основной задачей отделения является:</vt:lpstr>
      <vt:lpstr> Отделение предоставляет: </vt:lpstr>
      <vt:lpstr>Бухгалтерия</vt:lpstr>
      <vt:lpstr>Слайд 61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смоленского областного государственного бюджетного учреждения «Ершичский комплексный центр социального обслуживания населения»</dc:title>
  <dc:creator>1</dc:creator>
  <cp:lastModifiedBy>1</cp:lastModifiedBy>
  <cp:revision>529</cp:revision>
  <dcterms:created xsi:type="dcterms:W3CDTF">2023-06-27T07:25:44Z</dcterms:created>
  <dcterms:modified xsi:type="dcterms:W3CDTF">2023-08-14T13:01:31Z</dcterms:modified>
</cp:coreProperties>
</file>